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5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52" r:id="rId35"/>
    <p:sldId id="438" r:id="rId36"/>
    <p:sldId id="451" r:id="rId37"/>
    <p:sldId id="453" r:id="rId38"/>
    <p:sldId id="454" r:id="rId39"/>
    <p:sldId id="450" r:id="rId40"/>
    <p:sldId id="422" r:id="rId41"/>
    <p:sldId id="367" r:id="rId42"/>
    <p:sldId id="371" r:id="rId43"/>
    <p:sldId id="373" r:id="rId44"/>
    <p:sldId id="372" r:id="rId45"/>
    <p:sldId id="374" r:id="rId46"/>
    <p:sldId id="370" r:id="rId47"/>
    <p:sldId id="375" r:id="rId48"/>
    <p:sldId id="408" r:id="rId49"/>
    <p:sldId id="409" r:id="rId50"/>
    <p:sldId id="366" r:id="rId51"/>
    <p:sldId id="412" r:id="rId52"/>
    <p:sldId id="423" r:id="rId53"/>
    <p:sldId id="365" r:id="rId54"/>
    <p:sldId id="457" r:id="rId55"/>
    <p:sldId id="456" r:id="rId56"/>
    <p:sldId id="459" r:id="rId57"/>
    <p:sldId id="362" r:id="rId58"/>
    <p:sldId id="355" r:id="rId59"/>
    <p:sldId id="460" r:id="rId60"/>
    <p:sldId id="461" r:id="rId61"/>
    <p:sldId id="358" r:id="rId62"/>
    <p:sldId id="444" r:id="rId63"/>
    <p:sldId id="443" r:id="rId64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119" d="100"/>
          <a:sy n="11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2D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338818"/>
            <a:ext cx="7382512" cy="2787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210493"/>
            <a:ext cx="7382512" cy="19156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46428"/>
            <a:ext cx="7382512" cy="1479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5082363"/>
            <a:ext cx="7382512" cy="1043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Array and 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196754"/>
            <a:ext cx="11521281" cy="4929411"/>
          </a:xfrm>
        </p:spPr>
        <p:txBody>
          <a:bodyPr/>
          <a:lstStyle/>
          <a:p>
            <a:r>
              <a:rPr lang="en-GB" dirty="0"/>
              <a:t>Perform an operation on all elements of an array in one go</a:t>
            </a:r>
          </a:p>
          <a:p>
            <a:pPr lvl="1"/>
            <a:r>
              <a:rPr lang="en-GB" dirty="0"/>
              <a:t>Offer massive speed 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E38FD-7BD4-4677-8052-23A8F383F539}"/>
              </a:ext>
            </a:extLst>
          </p:cNvPr>
          <p:cNvSpPr txBox="1">
            <a:spLocks/>
          </p:cNvSpPr>
          <p:nvPr/>
        </p:nvSpPr>
        <p:spPr>
          <a:xfrm>
            <a:off x="6096000" y="2365712"/>
            <a:ext cx="5760640" cy="33414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Follow rules of linear algebra</a:t>
            </a:r>
          </a:p>
          <a:p>
            <a:pPr lvl="1"/>
            <a:r>
              <a:rPr lang="en-GB" dirty="0"/>
              <a:t>Only for vectors (1D) and matrices (2D)</a:t>
            </a:r>
          </a:p>
          <a:p>
            <a:pPr lvl="1"/>
            <a:r>
              <a:rPr lang="en-GB" dirty="0"/>
              <a:t>Use normal operator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^</a:t>
            </a:r>
          </a:p>
          <a:p>
            <a:pPr lvl="2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4F460E-0A79-405E-B8BB-0D38396A414A}"/>
              </a:ext>
            </a:extLst>
          </p:cNvPr>
          <p:cNvSpPr txBox="1">
            <a:spLocks/>
          </p:cNvSpPr>
          <p:nvPr/>
        </p:nvSpPr>
        <p:spPr>
          <a:xfrm>
            <a:off x="335359" y="2365712"/>
            <a:ext cx="5846365" cy="33353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Array operations</a:t>
            </a:r>
          </a:p>
          <a:p>
            <a:pPr lvl="1"/>
            <a:r>
              <a:rPr lang="en-GB" dirty="0"/>
              <a:t>Operate element-by-element</a:t>
            </a:r>
          </a:p>
          <a:p>
            <a:pPr lvl="1"/>
            <a:r>
              <a:rPr lang="en-GB" dirty="0"/>
              <a:t>Can be applied on ND arrays</a:t>
            </a:r>
          </a:p>
          <a:p>
            <a:pPr lvl="1"/>
            <a:r>
              <a:rPr lang="en-GB" dirty="0"/>
              <a:t>Operator (except </a:t>
            </a:r>
            <a:r>
              <a:rPr lang="en-GB" i="1" dirty="0">
                <a:solidFill>
                  <a:schemeClr val="accent1"/>
                </a:solidFill>
              </a:rPr>
              <a:t>+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-</a:t>
            </a:r>
            <a:r>
              <a:rPr lang="en-GB" dirty="0"/>
              <a:t>) preceded by </a:t>
            </a:r>
            <a:r>
              <a:rPr lang="en-GB" i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GB" dirty="0"/>
              <a:t>Multiplication:</a:t>
            </a:r>
            <a:r>
              <a:rPr lang="en-GB" i="1" dirty="0">
                <a:solidFill>
                  <a:schemeClr val="accent1"/>
                </a:solidFill>
              </a:rPr>
              <a:t> 	.*</a:t>
            </a:r>
          </a:p>
          <a:p>
            <a:pPr lvl="2"/>
            <a:r>
              <a:rPr lang="en-GB" dirty="0"/>
              <a:t>Division:	</a:t>
            </a:r>
            <a:r>
              <a:rPr lang="en-GB" i="1" dirty="0">
                <a:solidFill>
                  <a:schemeClr val="accent1"/>
                </a:solidFill>
              </a:rPr>
              <a:t>./</a:t>
            </a:r>
          </a:p>
          <a:p>
            <a:pPr lvl="2"/>
            <a:r>
              <a:rPr lang="en-GB" dirty="0"/>
              <a:t>Power:</a:t>
            </a:r>
            <a:r>
              <a:rPr lang="en-GB" i="1" dirty="0">
                <a:solidFill>
                  <a:schemeClr val="accent1"/>
                </a:solidFill>
              </a:rPr>
              <a:t>	.^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EFCD6F-F88E-416C-AB52-5FFAEF662E5B}"/>
              </a:ext>
            </a:extLst>
          </p:cNvPr>
          <p:cNvSpPr txBox="1">
            <a:spLocks/>
          </p:cNvSpPr>
          <p:nvPr/>
        </p:nvSpPr>
        <p:spPr>
          <a:xfrm>
            <a:off x="335360" y="119675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C335D-A335-4D15-A976-58DEEA07E421}"/>
              </a:ext>
            </a:extLst>
          </p:cNvPr>
          <p:cNvSpPr txBox="1">
            <a:spLocks/>
          </p:cNvSpPr>
          <p:nvPr/>
        </p:nvSpPr>
        <p:spPr>
          <a:xfrm>
            <a:off x="4176560" y="1196754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multiplication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71F9A-2A63-4A84-AE27-1BFF785EC62C}"/>
              </a:ext>
            </a:extLst>
          </p:cNvPr>
          <p:cNvSpPr txBox="1">
            <a:spLocks/>
          </p:cNvSpPr>
          <p:nvPr/>
        </p:nvSpPr>
        <p:spPr>
          <a:xfrm>
            <a:off x="8015442" y="1196751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Element-wise addition on array subsets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B61AD6-7724-4CAA-A5C8-E642DD9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6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4602B-9C5D-4EE5-8131-5FEE1484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7D2123-CA28-4EAE-AF08-D842D5E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82" y="2478776"/>
            <a:ext cx="3048000" cy="35623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5DE18D-D8ED-491A-90A7-ECAD175733BE}"/>
              </a:ext>
            </a:extLst>
          </p:cNvPr>
          <p:cNvSpPr/>
          <p:nvPr/>
        </p:nvSpPr>
        <p:spPr>
          <a:xfrm>
            <a:off x="1294376" y="4768269"/>
            <a:ext cx="1744099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ED24F9-88FC-490D-A545-CBD0C089DBBA}"/>
              </a:ext>
            </a:extLst>
          </p:cNvPr>
          <p:cNvSpPr/>
          <p:nvPr/>
        </p:nvSpPr>
        <p:spPr>
          <a:xfrm>
            <a:off x="4977376" y="4766909"/>
            <a:ext cx="250927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465D70-FE05-47EC-90AD-E3C34D502097}"/>
              </a:ext>
            </a:extLst>
          </p:cNvPr>
          <p:cNvSpPr/>
          <p:nvPr/>
        </p:nvSpPr>
        <p:spPr>
          <a:xfrm>
            <a:off x="8819126" y="4766909"/>
            <a:ext cx="1829824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ACAB6-2D53-4557-ABA6-83742C8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 operations offer massive speed improvements</a:t>
            </a:r>
          </a:p>
          <a:p>
            <a:pPr lvl="1"/>
            <a:r>
              <a:rPr lang="en-GB" dirty="0"/>
              <a:t>Adding two 3000 x 3000 element arrays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E6789-45C0-4ACA-93BE-4C592A0A7349}"/>
              </a:ext>
            </a:extLst>
          </p:cNvPr>
          <p:cNvSpPr txBox="1">
            <a:spLocks/>
          </p:cNvSpPr>
          <p:nvPr/>
        </p:nvSpPr>
        <p:spPr>
          <a:xfrm>
            <a:off x="335360" y="236864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loops</a:t>
            </a:r>
          </a:p>
          <a:p>
            <a:pPr lvl="1"/>
            <a:r>
              <a:rPr lang="en-GB" sz="2400" dirty="0"/>
              <a:t>Time = 0.496 s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AFDCA-20FE-4944-A3E2-077F85EBE443}"/>
              </a:ext>
            </a:extLst>
          </p:cNvPr>
          <p:cNvSpPr txBox="1">
            <a:spLocks/>
          </p:cNvSpPr>
          <p:nvPr/>
        </p:nvSpPr>
        <p:spPr>
          <a:xfrm>
            <a:off x="6096000" y="236864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Using array operations</a:t>
            </a:r>
          </a:p>
          <a:p>
            <a:pPr lvl="1"/>
            <a:r>
              <a:rPr lang="en-GB" sz="2400" dirty="0"/>
              <a:t>Time = 0.046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3E28-833D-400C-9F21-F4431B3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0" y="3526526"/>
            <a:ext cx="38100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1260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and matrix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2173848"/>
            <a:ext cx="9022732" cy="2951606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Multiplying arrays together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Use </a:t>
              </a:r>
              <a:r>
                <a:rPr lang="en-GB" sz="2000" i="1" dirty="0" err="1">
                  <a:solidFill>
                    <a:schemeClr val="accent1"/>
                  </a:solidFill>
                </a:rPr>
                <a:t>randi</a:t>
              </a:r>
              <a:r>
                <a:rPr lang="en-GB" sz="2000" dirty="0"/>
                <a:t> to create a pair of random integer 2D arrays with 4 rows and 3 columns.  Values should be in the range 0-10.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Apply an element-wise multiplication and store the output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output array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has built-in functions for image loading/saving</a:t>
            </a:r>
          </a:p>
          <a:p>
            <a:endParaRPr lang="en-GB" sz="1200" dirty="0"/>
          </a:p>
          <a:p>
            <a:r>
              <a:rPr lang="en-GB" dirty="0"/>
              <a:t>Load generic formats (TIFF, JPEG, BMP, PNG) using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endParaRPr lang="en-GB" i="1" dirty="0">
              <a:solidFill>
                <a:schemeClr val="accent1"/>
              </a:solidFill>
            </a:endParaRPr>
          </a:p>
          <a:p>
            <a:pPr marL="457200" lvl="1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(‘Z:\Stephen\Courses\MATLAB\ExampleImage.png’);</a:t>
            </a:r>
          </a:p>
          <a:p>
            <a:pPr lvl="1"/>
            <a:endParaRPr lang="en-GB" sz="1200" dirty="0"/>
          </a:p>
          <a:p>
            <a:r>
              <a:rPr lang="en-GB" dirty="0"/>
              <a:t>Can also handle multipage TIFFs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slice_1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(‘Z:\Stephen\Courses\MATLAB\StackImage.tif’,1);</a:t>
            </a:r>
          </a:p>
          <a:p>
            <a:pPr marL="457200" lvl="1" indent="0" algn="ctr">
              <a:buNone/>
            </a:pPr>
            <a:r>
              <a:rPr lang="en-GB" i="1" dirty="0">
                <a:solidFill>
                  <a:schemeClr val="accent1"/>
                </a:solidFill>
              </a:rPr>
              <a:t>slice_2 = 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(‘Z:\Stephen\Courses\MATLAB\StackImage.tif’,2);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dirty="0"/>
              <a:t>For proprietary image formats we can use </a:t>
            </a:r>
            <a:r>
              <a:rPr lang="en-GB" dirty="0" err="1"/>
              <a:t>BioFormats</a:t>
            </a:r>
            <a:r>
              <a:rPr lang="en-GB" dirty="0"/>
              <a:t> Reader</a:t>
            </a:r>
          </a:p>
          <a:p>
            <a:pPr lvl="1"/>
            <a:r>
              <a:rPr lang="en-GB" dirty="0"/>
              <a:t>We will cover this in Session 3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Similarly, we can save images using </a:t>
            </a:r>
            <a:r>
              <a:rPr lang="en-GB" i="1" dirty="0" err="1">
                <a:solidFill>
                  <a:schemeClr val="accent1"/>
                </a:solidFill>
              </a:rPr>
              <a:t>imwrite</a:t>
            </a:r>
            <a:endParaRPr lang="en-GB" sz="1200" i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MATLAB chooses the format based on the specified extension</a:t>
            </a:r>
          </a:p>
          <a:p>
            <a:pPr lvl="2"/>
            <a:r>
              <a:rPr lang="en-GB" dirty="0"/>
              <a:t>Saving TIFF: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</a:t>
            </a:r>
            <a:r>
              <a:rPr lang="en-GB" i="1" dirty="0" err="1">
                <a:solidFill>
                  <a:schemeClr val="accent1"/>
                </a:solidFill>
              </a:rPr>
              <a:t>OutputImage.tif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i="1" dirty="0"/>
              <a:t>Saving PNG: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‘Z:\Stephen\Courses\MATLAB\OutputImage.png’);</a:t>
            </a:r>
          </a:p>
          <a:p>
            <a:pPr lvl="2"/>
            <a:r>
              <a:rPr lang="en-GB" i="1" dirty="0"/>
              <a:t>Saving JPEG: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, ‘Z:\Stephen\Courses\MATLAB\OutputImage.jpg’);</a:t>
            </a:r>
          </a:p>
          <a:p>
            <a:endParaRPr lang="en-GB" sz="1200" i="1" dirty="0">
              <a:solidFill>
                <a:schemeClr val="accent1"/>
              </a:solidFill>
            </a:endParaRPr>
          </a:p>
          <a:p>
            <a:r>
              <a:rPr lang="en-GB" dirty="0"/>
              <a:t>Possible to save multipage TIFFs, but only in 3D</a:t>
            </a:r>
          </a:p>
          <a:p>
            <a:pPr lvl="1"/>
            <a:r>
              <a:rPr lang="en-GB" dirty="0"/>
              <a:t>Use </a:t>
            </a:r>
            <a:r>
              <a:rPr lang="en-GB" i="1" dirty="0">
                <a:solidFill>
                  <a:schemeClr val="accent1"/>
                </a:solidFill>
              </a:rPr>
              <a:t>‘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‘append’</a:t>
            </a:r>
            <a:r>
              <a:rPr lang="en-GB" dirty="0"/>
              <a:t> key-value pair</a:t>
            </a:r>
          </a:p>
          <a:p>
            <a:pPr lvl="2"/>
            <a:r>
              <a:rPr lang="en-GB" dirty="0"/>
              <a:t>Saving slice 1: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(:,:,1),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’);</a:t>
            </a:r>
          </a:p>
          <a:p>
            <a:pPr lvl="2"/>
            <a:r>
              <a:rPr lang="en-GB" dirty="0"/>
              <a:t>Saving slice 2: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(:,:,2),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Saving slice 3:</a:t>
            </a:r>
            <a:r>
              <a:rPr lang="en-GB" i="1" dirty="0">
                <a:solidFill>
                  <a:schemeClr val="accent1"/>
                </a:solidFill>
              </a:rPr>
              <a:t> 	</a:t>
            </a:r>
            <a:r>
              <a:rPr lang="en-GB" i="1" dirty="0" err="1">
                <a:solidFill>
                  <a:schemeClr val="accent1"/>
                </a:solidFill>
              </a:rPr>
              <a:t>imread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my_image</a:t>
            </a:r>
            <a:r>
              <a:rPr lang="en-GB" i="1" dirty="0">
                <a:solidFill>
                  <a:schemeClr val="accent1"/>
                </a:solidFill>
              </a:rPr>
              <a:t>(:,:,3), ‘Z:\Stephen\</a:t>
            </a:r>
            <a:r>
              <a:rPr lang="en-GB" i="1" dirty="0" err="1">
                <a:solidFill>
                  <a:schemeClr val="accent1"/>
                </a:solidFill>
              </a:rPr>
              <a:t>OutputStack.tif</a:t>
            </a:r>
            <a:r>
              <a:rPr lang="en-GB" i="1" dirty="0">
                <a:solidFill>
                  <a:schemeClr val="accent1"/>
                </a:solidFill>
              </a:rPr>
              <a:t>’, ’</a:t>
            </a:r>
            <a:r>
              <a:rPr lang="en-GB" i="1" dirty="0" err="1">
                <a:solidFill>
                  <a:schemeClr val="accent1"/>
                </a:solidFill>
              </a:rPr>
              <a:t>writemode</a:t>
            </a:r>
            <a:r>
              <a:rPr lang="en-GB" i="1" dirty="0">
                <a:solidFill>
                  <a:schemeClr val="accent1"/>
                </a:solidFill>
              </a:rPr>
              <a:t>’, ’append’);</a:t>
            </a:r>
          </a:p>
          <a:p>
            <a:pPr lvl="2"/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2263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48628"/>
            <a:ext cx="11521280" cy="4929411"/>
          </a:xfrm>
        </p:spPr>
        <p:txBody>
          <a:bodyPr/>
          <a:lstStyle/>
          <a:p>
            <a:r>
              <a:rPr lang="en-GB" dirty="0"/>
              <a:t>MATLAB offers several functions for displaying images (i.e. 2D arrays)</a:t>
            </a:r>
          </a:p>
          <a:p>
            <a:pPr lvl="1"/>
            <a:r>
              <a:rPr lang="en-GB" dirty="0"/>
              <a:t>image</a:t>
            </a:r>
          </a:p>
          <a:p>
            <a:pPr lvl="1"/>
            <a:r>
              <a:rPr lang="en-GB" dirty="0" err="1"/>
              <a:t>imagesc</a:t>
            </a:r>
            <a:endParaRPr lang="en-GB" dirty="0"/>
          </a:p>
          <a:p>
            <a:pPr lvl="1"/>
            <a:r>
              <a:rPr lang="en-GB" dirty="0" err="1"/>
              <a:t>imshow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9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</a:t>
            </a:r>
          </a:p>
          <a:p>
            <a:pPr lvl="1"/>
            <a:r>
              <a:rPr lang="en-GB" dirty="0"/>
              <a:t>Median</a:t>
            </a:r>
          </a:p>
          <a:p>
            <a:pPr lvl="1"/>
            <a:r>
              <a:rPr lang="en-GB" dirty="0"/>
              <a:t>Gaussian</a:t>
            </a:r>
            <a:endParaRPr lang="en-GB" b="1" dirty="0"/>
          </a:p>
          <a:p>
            <a:r>
              <a:rPr lang="en-GB" dirty="0"/>
              <a:t>Thresholding</a:t>
            </a:r>
          </a:p>
          <a:p>
            <a:pPr lvl="1"/>
            <a:r>
              <a:rPr lang="en-GB" dirty="0"/>
              <a:t>Otsu method</a:t>
            </a:r>
          </a:p>
        </p:txBody>
      </p:sp>
    </p:spTree>
    <p:extLst>
      <p:ext uri="{BB962C8B-B14F-4D97-AF65-F5344CB8AC3E}">
        <p14:creationId xmlns:p14="http://schemas.microsoft.com/office/powerpoint/2010/main" val="30357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26205</TotalTime>
  <Words>4361</Words>
  <Application>Microsoft Office PowerPoint</Application>
  <PresentationFormat>Widescreen</PresentationFormat>
  <Paragraphs>897</Paragraphs>
  <Slides>63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Array and matrix operations</vt:lpstr>
      <vt:lpstr>Array and matrix operations</vt:lpstr>
      <vt:lpstr>Array and matrix operations</vt:lpstr>
      <vt:lpstr>Array and matrix operations</vt:lpstr>
      <vt:lpstr>PowerPoint Presentation</vt:lpstr>
      <vt:lpstr>Image loading</vt:lpstr>
      <vt:lpstr>Image loading</vt:lpstr>
      <vt:lpstr>Visualising images</vt:lpstr>
      <vt:lpstr>Image processing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611</cp:revision>
  <cp:lastPrinted>2019-11-26T12:49:37Z</cp:lastPrinted>
  <dcterms:modified xsi:type="dcterms:W3CDTF">2020-01-27T09:02:51Z</dcterms:modified>
</cp:coreProperties>
</file>